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702" y="-26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30" d="100"/>
          <a:sy n="130" d="100"/>
        </p:scale>
        <p:origin x="-1050" y="194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2F82A-FE1A-4061-93B0-0EA2D5A6978C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B94B1-9FAE-4D40-AC34-098DEA5EEB89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EcjWd-O4jI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1</a:t>
            </a:fld>
            <a:endParaRPr 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dirty="0" smtClean="0">
                <a:hlinkClick r:id="rId3"/>
              </a:rPr>
              <a:t>https://youtu.be/9EcjWd-O4jI</a:t>
            </a:r>
            <a:endParaRPr lang="es-CL" dirty="0" smtClean="0"/>
          </a:p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2</a:t>
            </a:fld>
            <a:endParaRPr lang="es-C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Predecir una de estas tres clases en función de una serie de variables sobre qué tipo de bomba está funcionando, cuándo se instaló y cómo se gestiona. </a:t>
            </a:r>
          </a:p>
          <a:p>
            <a:endParaRPr lang="es-ES" dirty="0"/>
          </a:p>
          <a:p>
            <a:r>
              <a:rPr lang="es-ES" dirty="0" smtClean="0"/>
              <a:t>Una comprensión inteligente de qué puntos de agua fallarán puede mejorar las operaciones de mantenimiento y garantizar que haya </a:t>
            </a:r>
            <a:r>
              <a:rPr lang="es-ES" b="1" dirty="0" smtClean="0"/>
              <a:t>agua potable limpia </a:t>
            </a:r>
            <a:r>
              <a:rPr lang="es-ES" dirty="0" smtClean="0"/>
              <a:t>para las comunidades de Tanzania.</a:t>
            </a:r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3</a:t>
            </a:fld>
            <a:endParaRPr lang="es-C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5</a:t>
            </a:fld>
            <a:endParaRPr lang="es-C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38CC3-8CA9-4887-AA9A-9A220962F4C3}" type="datetimeFigureOut">
              <a:rPr lang="es-CL" smtClean="0"/>
              <a:pPr/>
              <a:t>03-01-2020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audio" Target="file:///C:\Users\rabarrera\Downloads\Pump_it_Up\Technotronic_Pump_Up_The_Jam.mp3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para Universidad del desarrollo"/>
          <p:cNvPicPr>
            <a:picLocks noChangeAspect="1" noChangeArrowheads="1"/>
          </p:cNvPicPr>
          <p:nvPr/>
        </p:nvPicPr>
        <p:blipFill>
          <a:blip r:embed="rId3" cstate="print"/>
          <a:srcRect l="25000"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9" name="Picture 2" descr="https://furtherafrica.com/content-files/uploads/2018/03/drops-of-water.jpg"/>
          <p:cNvPicPr>
            <a:picLocks noChangeAspect="1" noChangeArrowheads="1"/>
          </p:cNvPicPr>
          <p:nvPr/>
        </p:nvPicPr>
        <p:blipFill>
          <a:blip r:embed="rId4" cstate="print"/>
          <a:srcRect l="6249" r="18751"/>
          <a:stretch>
            <a:fillRect/>
          </a:stretch>
        </p:blipFill>
        <p:spPr bwMode="auto">
          <a:xfrm>
            <a:off x="0" y="0"/>
            <a:ext cx="9144000" cy="6883400"/>
          </a:xfrm>
          <a:prstGeom prst="rect">
            <a:avLst/>
          </a:prstGeom>
          <a:noFill/>
        </p:spPr>
      </p:pic>
      <p:pic>
        <p:nvPicPr>
          <p:cNvPr id="6" name="5 Imagen" descr="Universidad-del-desarroll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282" y="214290"/>
            <a:ext cx="1814503" cy="181450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2143108" y="214290"/>
            <a:ext cx="571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Magister Data Science </a:t>
            </a:r>
          </a:p>
          <a:p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Taller </a:t>
            </a:r>
            <a:r>
              <a:rPr lang="es-CL" sz="2800" b="1" dirty="0">
                <a:solidFill>
                  <a:schemeClr val="bg1"/>
                </a:solidFill>
                <a:latin typeface="Arial Rounded MT Bold" pitchFamily="34" charset="0"/>
              </a:rPr>
              <a:t>de Proyecto </a:t>
            </a:r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Aplicado</a:t>
            </a:r>
          </a:p>
          <a:p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Prof. Loreto Bravo </a:t>
            </a:r>
            <a:endParaRPr lang="es-CL" sz="24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0" y="62150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smtClean="0">
                <a:solidFill>
                  <a:schemeClr val="bg1"/>
                </a:solidFill>
                <a:latin typeface="Arial Rounded MT Bold" pitchFamily="34" charset="0"/>
              </a:rPr>
              <a:t>José Pérez – Roy Barrera</a:t>
            </a:r>
            <a:endParaRPr lang="es-CL" sz="2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drivendata.materials.s3.amazonaws.com/pumps/pump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5752" y="-214314"/>
            <a:ext cx="9429752" cy="7072314"/>
          </a:xfrm>
          <a:prstGeom prst="rect">
            <a:avLst/>
          </a:prstGeom>
          <a:noFill/>
        </p:spPr>
      </p:pic>
      <p:sp>
        <p:nvSpPr>
          <p:cNvPr id="11" name="10 CuadroTexto"/>
          <p:cNvSpPr txBox="1"/>
          <p:nvPr/>
        </p:nvSpPr>
        <p:spPr>
          <a:xfrm>
            <a:off x="0" y="0"/>
            <a:ext cx="571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 err="1" smtClean="0">
                <a:latin typeface="Arial Rounded MT Bold" pitchFamily="34" charset="0"/>
              </a:rPr>
              <a:t>Pump</a:t>
            </a:r>
            <a:r>
              <a:rPr lang="es-CL" sz="6000" dirty="0" smtClean="0">
                <a:latin typeface="Arial Rounded MT Bold" pitchFamily="34" charset="0"/>
              </a:rPr>
              <a:t> </a:t>
            </a:r>
            <a:r>
              <a:rPr lang="es-CL" sz="6000" dirty="0" err="1" smtClean="0">
                <a:latin typeface="Arial Rounded MT Bold" pitchFamily="34" charset="0"/>
              </a:rPr>
              <a:t>it</a:t>
            </a:r>
            <a:r>
              <a:rPr lang="es-CL" sz="6000" dirty="0" smtClean="0">
                <a:latin typeface="Arial Rounded MT Bold" pitchFamily="34" charset="0"/>
              </a:rPr>
              <a:t> Up!</a:t>
            </a:r>
            <a:endParaRPr lang="es-CL" sz="5400" dirty="0">
              <a:latin typeface="Arial Rounded MT Bold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786314" y="5572140"/>
            <a:ext cx="4357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 smtClean="0">
                <a:latin typeface="Arial Rounded MT Bold" pitchFamily="34" charset="0"/>
              </a:rPr>
              <a:t>¡Bombea!</a:t>
            </a:r>
            <a:endParaRPr lang="es-CL" sz="6000" dirty="0">
              <a:latin typeface="Arial Rounded MT Bold" pitchFamily="34" charset="0"/>
            </a:endParaRPr>
          </a:p>
        </p:txBody>
      </p:sp>
    </p:spTree>
  </p:cSld>
  <p:clrMapOvr>
    <a:masterClrMapping/>
  </p:clrMapOvr>
  <p:transition advTm="1000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800"/>
                            </p:stCondLst>
                            <p:childTnLst>
                              <p:par>
                                <p:cTn id="10" presetID="2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5" grpId="0" build="allAtOnce"/>
      <p:bldP spid="5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6286520"/>
            <a:ext cx="41433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000" dirty="0" smtClean="0"/>
              <a:t>https://www.worldcoo.com/es/proyectos-1/agua-potable-en-tanzania/</a:t>
            </a:r>
          </a:p>
        </p:txBody>
      </p:sp>
      <p:sp>
        <p:nvSpPr>
          <p:cNvPr id="6" name="5 Rectángulo"/>
          <p:cNvSpPr/>
          <p:nvPr/>
        </p:nvSpPr>
        <p:spPr>
          <a:xfrm>
            <a:off x="214282" y="142852"/>
            <a:ext cx="300039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CL" sz="3200" b="1" dirty="0">
                <a:latin typeface="Arial Rounded MT Bold" pitchFamily="34" charset="0"/>
              </a:rPr>
              <a:t>Agua potable en Tanzania</a:t>
            </a:r>
          </a:p>
          <a:p>
            <a:pPr fontAlgn="base"/>
            <a:endParaRPr lang="es-CL" sz="2400" cap="all" dirty="0">
              <a:latin typeface="Arial Rounded MT Bold" pitchFamily="34" charset="0"/>
            </a:endParaRPr>
          </a:p>
          <a:p>
            <a:pPr fontAlgn="base"/>
            <a:r>
              <a:rPr lang="es-CL" sz="2200" dirty="0" smtClean="0">
                <a:latin typeface="Arial Rounded MT Bold" pitchFamily="34" charset="0"/>
              </a:rPr>
              <a:t>El </a:t>
            </a:r>
            <a:r>
              <a:rPr lang="es-CL" sz="2200" b="1" dirty="0">
                <a:solidFill>
                  <a:srgbClr val="FFFF00"/>
                </a:solidFill>
                <a:latin typeface="Arial Rounded MT Bold" pitchFamily="34" charset="0"/>
              </a:rPr>
              <a:t>65%</a:t>
            </a:r>
            <a:r>
              <a:rPr lang="es-CL" sz="2200" dirty="0">
                <a:latin typeface="Arial Rounded MT Bold" pitchFamily="34" charset="0"/>
              </a:rPr>
              <a:t> de la población de Tanzania vive </a:t>
            </a:r>
            <a:endParaRPr lang="es-CL" sz="2200" dirty="0" smtClean="0">
              <a:latin typeface="Arial Rounded MT Bold" pitchFamily="34" charset="0"/>
            </a:endParaRPr>
          </a:p>
          <a:p>
            <a:pPr fontAlgn="base"/>
            <a:r>
              <a:rPr lang="es-CL" sz="2200" dirty="0" smtClean="0">
                <a:latin typeface="Arial Rounded MT Bold" pitchFamily="34" charset="0"/>
              </a:rPr>
              <a:t>en </a:t>
            </a:r>
            <a:r>
              <a:rPr lang="es-CL" sz="2200" dirty="0">
                <a:latin typeface="Arial Rounded MT Bold" pitchFamily="34" charset="0"/>
              </a:rPr>
              <a:t>la pobreza. </a:t>
            </a:r>
            <a:r>
              <a:rPr lang="es-CL" sz="2200" dirty="0" smtClean="0">
                <a:latin typeface="Arial Rounded MT Bold" pitchFamily="34" charset="0"/>
              </a:rPr>
              <a:t> </a:t>
            </a:r>
          </a:p>
          <a:p>
            <a:pPr fontAlgn="base"/>
            <a:r>
              <a:rPr lang="es-CL" sz="2200" dirty="0" smtClean="0">
                <a:latin typeface="Arial Rounded MT Bold" pitchFamily="34" charset="0"/>
              </a:rPr>
              <a:t>La </a:t>
            </a:r>
            <a:r>
              <a:rPr lang="es-CL" sz="2200" u="sng" dirty="0">
                <a:solidFill>
                  <a:srgbClr val="FFFF00"/>
                </a:solidFill>
                <a:latin typeface="Arial Rounded MT Bold" pitchFamily="34" charset="0"/>
              </a:rPr>
              <a:t>falta de acceso a agua potable </a:t>
            </a:r>
            <a:r>
              <a:rPr lang="es-CL" sz="2200" dirty="0">
                <a:latin typeface="Arial Rounded MT Bold" pitchFamily="34" charset="0"/>
              </a:rPr>
              <a:t>causa graves problemas de salud, especialmente en las zonas rurales, y es la principal causa directa de las altas tasas de mortalidad infantil.</a:t>
            </a:r>
          </a:p>
        </p:txBody>
      </p:sp>
      <p:grpSp>
        <p:nvGrpSpPr>
          <p:cNvPr id="11" name="10 Grupo"/>
          <p:cNvGrpSpPr/>
          <p:nvPr/>
        </p:nvGrpSpPr>
        <p:grpSpPr>
          <a:xfrm>
            <a:off x="4071934" y="4429132"/>
            <a:ext cx="4929190" cy="2149959"/>
            <a:chOff x="4071934" y="4429132"/>
            <a:chExt cx="4929190" cy="2149959"/>
          </a:xfrm>
        </p:grpSpPr>
        <p:sp>
          <p:nvSpPr>
            <p:cNvPr id="10" name="9 Rectángulo"/>
            <p:cNvSpPr/>
            <p:nvPr/>
          </p:nvSpPr>
          <p:spPr>
            <a:xfrm>
              <a:off x="7215206" y="4429132"/>
              <a:ext cx="1071570" cy="3571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5363" name="Rectangle 3"/>
            <p:cNvSpPr>
              <a:spLocks noChangeArrowheads="1"/>
            </p:cNvSpPr>
            <p:nvPr/>
          </p:nvSpPr>
          <p:spPr bwMode="auto">
            <a:xfrm>
              <a:off x="4071934" y="4429132"/>
              <a:ext cx="4929190" cy="2149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0" tIns="-17457" rIns="0" bIns="-17457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sz="2200" b="0" i="0" u="none" strike="noStrike" cap="none" normalizeH="0" baseline="0" dirty="0" smtClean="0">
                  <a:ln>
                    <a:noFill/>
                  </a:ln>
                  <a:effectLst/>
                  <a:latin typeface="Arial Rounded MT Bold" pitchFamily="34" charset="0"/>
                  <a:cs typeface="Arial" pitchFamily="34" charset="0"/>
                </a:rPr>
                <a:t>           Usando datos de </a:t>
              </a:r>
              <a:r>
                <a:rPr kumimoji="0" lang="es-ES" sz="2200" b="0" i="0" u="none" strike="noStrike" cap="none" normalizeH="0" baseline="0" dirty="0" err="1" smtClean="0">
                  <a:ln>
                    <a:noFill/>
                  </a:ln>
                  <a:solidFill>
                    <a:srgbClr val="FFFF00"/>
                  </a:solidFill>
                  <a:effectLst/>
                  <a:latin typeface="Arial Rounded MT Bold" pitchFamily="34" charset="0"/>
                  <a:cs typeface="Arial" pitchFamily="34" charset="0"/>
                  <a:hlinkClick r:id="rId3" action="ppaction://hlinksldjump"/>
                </a:rPr>
                <a:t>Taarifa</a:t>
              </a:r>
              <a:r>
                <a:rPr kumimoji="0" lang="es-ES" sz="2200" b="0" i="0" u="none" strike="noStrike" cap="none" normalizeH="0" baseline="0" dirty="0" smtClean="0">
                  <a:ln>
                    <a:noFill/>
                  </a:ln>
                  <a:effectLst/>
                  <a:latin typeface="Arial Rounded MT Bold" pitchFamily="34" charset="0"/>
                  <a:cs typeface="Arial" pitchFamily="34" charset="0"/>
                </a:rPr>
                <a:t> y del Ministerio </a:t>
              </a:r>
              <a:r>
                <a:rPr lang="es-ES" sz="2200" dirty="0" smtClean="0">
                  <a:latin typeface="Arial Rounded MT Bold" pitchFamily="34" charset="0"/>
                  <a:cs typeface="Arial" pitchFamily="34" charset="0"/>
                </a:rPr>
                <a:t>d</a:t>
              </a:r>
              <a:r>
                <a:rPr kumimoji="0" lang="es-ES" sz="2200" b="0" i="0" u="none" strike="noStrike" cap="none" normalizeH="0" baseline="0" dirty="0" smtClean="0">
                  <a:ln>
                    <a:noFill/>
                  </a:ln>
                  <a:effectLst/>
                  <a:latin typeface="Arial Rounded MT Bold" pitchFamily="34" charset="0"/>
                  <a:cs typeface="Arial" pitchFamily="34" charset="0"/>
                </a:rPr>
                <a:t>e Agua de Tanzania, ¿puede predecir qué bombas funcionan, cuáles necesitan algunas reparaciones y cuáles no funcionan en absoluto? </a:t>
              </a:r>
              <a:endParaRPr kumimoji="0" lang="es-ES" sz="800" b="0" i="0" u="none" strike="noStrike" cap="none" normalizeH="0" baseline="0" dirty="0" smtClean="0">
                <a:ln>
                  <a:noFill/>
                </a:ln>
                <a:effectLst/>
                <a:latin typeface="Arial Rounded MT Bold" pitchFamily="34" charset="0"/>
                <a:cs typeface="Arial" pitchFamily="34" charset="0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1000" b="0" i="0" u="none" strike="noStrike" cap="none" normalizeH="0" baseline="0" dirty="0" smtClean="0">
                <a:ln>
                  <a:noFill/>
                </a:ln>
                <a:effectLst/>
                <a:latin typeface="Arial Rounded MT Bold" pitchFamily="34" charset="0"/>
                <a:cs typeface="Arial" pitchFamily="34" charset="0"/>
              </a:endParaRPr>
            </a:p>
          </p:txBody>
        </p:sp>
      </p:grpSp>
      <p:pic>
        <p:nvPicPr>
          <p:cNvPr id="4098" name="Picture 2" descr="https://inhabitat.com/wp-content/blogs.dir/1/files/2013/08/women-pumping-water.jpg"/>
          <p:cNvPicPr>
            <a:picLocks noChangeAspect="1" noChangeArrowheads="1"/>
          </p:cNvPicPr>
          <p:nvPr/>
        </p:nvPicPr>
        <p:blipFill>
          <a:blip r:embed="rId4" cstate="print"/>
          <a:srcRect r="19643"/>
          <a:stretch>
            <a:fillRect/>
          </a:stretch>
        </p:blipFill>
        <p:spPr bwMode="auto">
          <a:xfrm>
            <a:off x="4071934" y="-24"/>
            <a:ext cx="5072066" cy="4196371"/>
          </a:xfrm>
          <a:prstGeom prst="rect">
            <a:avLst/>
          </a:prstGeom>
          <a:noFill/>
        </p:spPr>
      </p:pic>
      <p:sp>
        <p:nvSpPr>
          <p:cNvPr id="9" name="8 Rectángulo"/>
          <p:cNvSpPr/>
          <p:nvPr/>
        </p:nvSpPr>
        <p:spPr>
          <a:xfrm>
            <a:off x="0" y="6500834"/>
            <a:ext cx="49292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000" dirty="0" smtClean="0">
                <a:cs typeface="Arial" pitchFamily="34" charset="0"/>
              </a:rPr>
              <a:t>https://www.drivendata.org/competitions/7/pump-it-up-data-mining-the-water-table/</a:t>
            </a:r>
            <a:endParaRPr lang="es-CL" sz="1000" dirty="0"/>
          </a:p>
        </p:txBody>
      </p:sp>
      <p:pic>
        <p:nvPicPr>
          <p:cNvPr id="7170" name="Picture 2" descr="Imagen relacionad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8860" y="1166756"/>
            <a:ext cx="1785950" cy="1785950"/>
          </a:xfrm>
          <a:prstGeom prst="rect">
            <a:avLst/>
          </a:prstGeom>
          <a:noFill/>
        </p:spPr>
      </p:pic>
    </p:spTree>
  </p:cSld>
  <p:clrMapOvr>
    <a:masterClrMapping/>
  </p:clrMapOvr>
  <p:transition advTm="1000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r="29722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0" y="0"/>
            <a:ext cx="4572000" cy="7017306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pPr algn="ctr"/>
            <a:r>
              <a:rPr lang="es-CL" b="1" dirty="0" smtClean="0">
                <a:solidFill>
                  <a:schemeClr val="bg1"/>
                </a:solidFill>
              </a:rPr>
              <a:t>CHILE</a:t>
            </a: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r>
              <a:rPr lang="es-CL" b="1" dirty="0" smtClean="0">
                <a:solidFill>
                  <a:schemeClr val="bg1"/>
                </a:solidFill>
              </a:rPr>
              <a:t>Capital</a:t>
            </a:r>
            <a:r>
              <a:rPr lang="es-CL" dirty="0">
                <a:solidFill>
                  <a:schemeClr val="bg1"/>
                </a:solidFill>
              </a:rPr>
              <a:t>: Santiago</a:t>
            </a:r>
          </a:p>
          <a:p>
            <a:r>
              <a:rPr lang="es-CL" b="1" dirty="0">
                <a:solidFill>
                  <a:schemeClr val="bg1"/>
                </a:solidFill>
              </a:rPr>
              <a:t>Población</a:t>
            </a:r>
            <a:r>
              <a:rPr lang="es-CL" dirty="0">
                <a:solidFill>
                  <a:schemeClr val="bg1"/>
                </a:solidFill>
              </a:rPr>
              <a:t>: 18.729.160</a:t>
            </a:r>
          </a:p>
          <a:p>
            <a:r>
              <a:rPr lang="es-CL" b="1" dirty="0">
                <a:solidFill>
                  <a:schemeClr val="bg1"/>
                </a:solidFill>
              </a:rPr>
              <a:t>Superficie</a:t>
            </a:r>
            <a:r>
              <a:rPr lang="es-CL" dirty="0">
                <a:solidFill>
                  <a:schemeClr val="bg1"/>
                </a:solidFill>
              </a:rPr>
              <a:t>: 756.700 km2</a:t>
            </a:r>
          </a:p>
          <a:p>
            <a:r>
              <a:rPr lang="es-CL" b="1" dirty="0">
                <a:solidFill>
                  <a:schemeClr val="bg1"/>
                </a:solidFill>
              </a:rPr>
              <a:t>Moneda</a:t>
            </a:r>
            <a:r>
              <a:rPr lang="es-CL" dirty="0">
                <a:solidFill>
                  <a:schemeClr val="bg1"/>
                </a:solidFill>
              </a:rPr>
              <a:t>: Pesos chilenos </a:t>
            </a:r>
            <a:r>
              <a:rPr lang="es-CL" dirty="0" smtClean="0">
                <a:solidFill>
                  <a:schemeClr val="bg1"/>
                </a:solidFill>
              </a:rPr>
              <a:t>(1 Dólar = 750)</a:t>
            </a:r>
            <a:endParaRPr lang="es-CL" dirty="0">
              <a:solidFill>
                <a:schemeClr val="bg1"/>
              </a:solidFill>
            </a:endParaRPr>
          </a:p>
          <a:p>
            <a:r>
              <a:rPr lang="es-CL" b="1" dirty="0">
                <a:solidFill>
                  <a:schemeClr val="bg1"/>
                </a:solidFill>
              </a:rPr>
              <a:t>Religión</a:t>
            </a:r>
            <a:r>
              <a:rPr lang="es-CL" dirty="0">
                <a:solidFill>
                  <a:schemeClr val="bg1"/>
                </a:solidFill>
              </a:rPr>
              <a:t>: Mayoritariamente </a:t>
            </a:r>
            <a:r>
              <a:rPr lang="es-CL" dirty="0" smtClean="0">
                <a:solidFill>
                  <a:schemeClr val="bg1"/>
                </a:solidFill>
              </a:rPr>
              <a:t>Cristianismo</a:t>
            </a:r>
          </a:p>
          <a:p>
            <a:r>
              <a:rPr lang="es-CL" b="1" dirty="0" smtClean="0">
                <a:solidFill>
                  <a:schemeClr val="bg1"/>
                </a:solidFill>
              </a:rPr>
              <a:t>PIB per Cápita </a:t>
            </a:r>
            <a:r>
              <a:rPr lang="es-CL" dirty="0" smtClean="0">
                <a:solidFill>
                  <a:schemeClr val="bg1"/>
                </a:solidFill>
              </a:rPr>
              <a:t>: 15.000 USD</a:t>
            </a:r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r>
              <a:rPr lang="es-CL" dirty="0" smtClean="0">
                <a:solidFill>
                  <a:schemeClr val="bg1"/>
                </a:solidFill>
              </a:rPr>
              <a:t>1 Kilo de pan :  960 pesos (1,2 USD)</a:t>
            </a:r>
          </a:p>
          <a:p>
            <a:r>
              <a:rPr lang="es-CL" dirty="0" smtClean="0">
                <a:solidFill>
                  <a:schemeClr val="bg1"/>
                </a:solidFill>
              </a:rPr>
              <a:t>1 Litro de Leche : 970 pesos ( 0,99 USD)</a:t>
            </a:r>
          </a:p>
          <a:p>
            <a:endParaRPr lang="es-CL" dirty="0" smtClean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572000" y="0"/>
            <a:ext cx="4572000" cy="7017306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pPr algn="ctr"/>
            <a:r>
              <a:rPr lang="es-CL" b="1" dirty="0" smtClean="0">
                <a:solidFill>
                  <a:schemeClr val="bg1"/>
                </a:solidFill>
              </a:rPr>
              <a:t>TANZANIA</a:t>
            </a: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endParaRPr lang="es-CL" b="1" dirty="0" smtClean="0">
              <a:solidFill>
                <a:schemeClr val="bg1"/>
              </a:solidFill>
            </a:endParaRPr>
          </a:p>
          <a:p>
            <a:r>
              <a:rPr lang="es-CL" b="1" dirty="0" smtClean="0">
                <a:solidFill>
                  <a:schemeClr val="bg1"/>
                </a:solidFill>
              </a:rPr>
              <a:t>Capital</a:t>
            </a:r>
            <a:r>
              <a:rPr lang="es-CL" dirty="0">
                <a:solidFill>
                  <a:schemeClr val="bg1"/>
                </a:solidFill>
              </a:rPr>
              <a:t>: Dodoma</a:t>
            </a:r>
          </a:p>
          <a:p>
            <a:r>
              <a:rPr lang="es-CL" b="1" dirty="0">
                <a:solidFill>
                  <a:schemeClr val="bg1"/>
                </a:solidFill>
              </a:rPr>
              <a:t>Población</a:t>
            </a:r>
            <a:r>
              <a:rPr lang="es-CL" dirty="0">
                <a:solidFill>
                  <a:schemeClr val="bg1"/>
                </a:solidFill>
              </a:rPr>
              <a:t>: 56.318.348</a:t>
            </a:r>
          </a:p>
          <a:p>
            <a:r>
              <a:rPr lang="es-CL" b="1" dirty="0">
                <a:solidFill>
                  <a:schemeClr val="bg1"/>
                </a:solidFill>
              </a:rPr>
              <a:t>Superficie</a:t>
            </a:r>
            <a:r>
              <a:rPr lang="es-CL" dirty="0">
                <a:solidFill>
                  <a:schemeClr val="bg1"/>
                </a:solidFill>
              </a:rPr>
              <a:t>: 947.300 km2</a:t>
            </a:r>
          </a:p>
          <a:p>
            <a:r>
              <a:rPr lang="es-CL" b="1" dirty="0">
                <a:solidFill>
                  <a:schemeClr val="bg1"/>
                </a:solidFill>
              </a:rPr>
              <a:t>Moneda</a:t>
            </a:r>
            <a:r>
              <a:rPr lang="es-CL" dirty="0">
                <a:solidFill>
                  <a:schemeClr val="bg1"/>
                </a:solidFill>
              </a:rPr>
              <a:t>: Chelines </a:t>
            </a:r>
            <a:r>
              <a:rPr lang="es-CL" dirty="0" smtClean="0">
                <a:solidFill>
                  <a:schemeClr val="bg1"/>
                </a:solidFill>
              </a:rPr>
              <a:t>tanzanos ( 1 Dólar = 2298 )</a:t>
            </a:r>
            <a:endParaRPr lang="es-CL" dirty="0">
              <a:solidFill>
                <a:schemeClr val="bg1"/>
              </a:solidFill>
            </a:endParaRPr>
          </a:p>
          <a:p>
            <a:r>
              <a:rPr lang="es-CL" b="1" dirty="0">
                <a:solidFill>
                  <a:schemeClr val="bg1"/>
                </a:solidFill>
              </a:rPr>
              <a:t>Religión</a:t>
            </a:r>
            <a:r>
              <a:rPr lang="es-CL" dirty="0">
                <a:solidFill>
                  <a:schemeClr val="bg1"/>
                </a:solidFill>
              </a:rPr>
              <a:t>: Mayoritariamente Cristianismo</a:t>
            </a:r>
          </a:p>
          <a:p>
            <a:r>
              <a:rPr lang="es-CL" b="1" dirty="0" smtClean="0">
                <a:solidFill>
                  <a:schemeClr val="bg1"/>
                </a:solidFill>
              </a:rPr>
              <a:t>PIB per Cápita </a:t>
            </a:r>
            <a:r>
              <a:rPr lang="es-CL" dirty="0" smtClean="0">
                <a:solidFill>
                  <a:schemeClr val="bg1"/>
                </a:solidFill>
              </a:rPr>
              <a:t>:   900 USD</a:t>
            </a:r>
          </a:p>
          <a:p>
            <a:endParaRPr lang="es-CL" dirty="0" smtClean="0">
              <a:solidFill>
                <a:schemeClr val="bg1"/>
              </a:solidFill>
            </a:endParaRPr>
          </a:p>
          <a:p>
            <a:r>
              <a:rPr lang="es-CL" dirty="0" smtClean="0">
                <a:solidFill>
                  <a:schemeClr val="bg1"/>
                </a:solidFill>
              </a:rPr>
              <a:t>1 Kilo de pan : 1.300 Chelines  (0,57 USD)</a:t>
            </a:r>
          </a:p>
          <a:p>
            <a:r>
              <a:rPr lang="es-CL" dirty="0" smtClean="0">
                <a:solidFill>
                  <a:schemeClr val="bg1"/>
                </a:solidFill>
              </a:rPr>
              <a:t>1 Litro de Leche : 2.500  (1,09 USD)</a:t>
            </a:r>
          </a:p>
          <a:p>
            <a:endParaRPr lang="es-CL" dirty="0" smtClean="0">
              <a:solidFill>
                <a:schemeClr val="bg1"/>
              </a:solidFill>
            </a:endParaRPr>
          </a:p>
          <a:p>
            <a:endParaRPr lang="es-CL" dirty="0" smtClean="0">
              <a:solidFill>
                <a:schemeClr val="bg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0298" y="1571612"/>
            <a:ext cx="4071966" cy="219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6" descr="CHL orthographic (+all claims).sv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06" y="1262032"/>
            <a:ext cx="2381282" cy="2381282"/>
          </a:xfrm>
          <a:prstGeom prst="rect">
            <a:avLst/>
          </a:prstGeom>
          <a:noFill/>
        </p:spPr>
      </p:pic>
      <p:pic>
        <p:nvPicPr>
          <p:cNvPr id="2" name="Picture 2" descr="https://upload.wikimedia.org/wikipedia/commons/thumb/3/3f/Tanzania_%28orthographic_projection%29.svg/250px-Tanzania_%28orthographic_projection%29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15140" y="1262032"/>
            <a:ext cx="2381282" cy="2381282"/>
          </a:xfrm>
          <a:prstGeom prst="rect">
            <a:avLst/>
          </a:prstGeom>
          <a:noFill/>
        </p:spPr>
      </p:pic>
      <p:pic>
        <p:nvPicPr>
          <p:cNvPr id="13" name="Picture 8" descr="Flag of Chile.sv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43042" y="285728"/>
            <a:ext cx="1190625" cy="790576"/>
          </a:xfrm>
          <a:prstGeom prst="rect">
            <a:avLst/>
          </a:prstGeom>
          <a:noFill/>
        </p:spPr>
      </p:pic>
      <p:pic>
        <p:nvPicPr>
          <p:cNvPr id="14" name="Picture 4" descr="Flag of Tanzania.sv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6512" y="285728"/>
            <a:ext cx="1190625" cy="790576"/>
          </a:xfrm>
          <a:prstGeom prst="rect">
            <a:avLst/>
          </a:prstGeom>
          <a:noFill/>
        </p:spPr>
      </p:pic>
    </p:spTree>
  </p:cSld>
  <p:clrMapOvr>
    <a:masterClrMapping/>
  </p:clrMapOvr>
  <p:transition advTm="1000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9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Mtambula Well Repair Project - Tanzan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84821" cy="6858000"/>
          </a:xfrm>
          <a:prstGeom prst="rect">
            <a:avLst/>
          </a:prstGeom>
          <a:noFill/>
        </p:spPr>
      </p:pic>
      <p:pic>
        <p:nvPicPr>
          <p:cNvPr id="17" name="Picture 6" descr="Mtambula Village in Iringa Region, Tanzani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82261" cy="6858000"/>
          </a:xfrm>
          <a:prstGeom prst="rect">
            <a:avLst/>
          </a:prstGeom>
          <a:noFill/>
        </p:spPr>
      </p:pic>
      <p:pic>
        <p:nvPicPr>
          <p:cNvPr id="8194" name="Picture 2" descr="https://furtherafrica.com/content-files/uploads/2018/03/drops-of-water.jpg"/>
          <p:cNvPicPr>
            <a:picLocks noChangeAspect="1" noChangeArrowheads="1"/>
          </p:cNvPicPr>
          <p:nvPr/>
        </p:nvPicPr>
        <p:blipFill>
          <a:blip r:embed="rId6" cstate="print"/>
          <a:srcRect l="6249" r="18751"/>
          <a:stretch>
            <a:fillRect/>
          </a:stretch>
        </p:blipFill>
        <p:spPr bwMode="auto">
          <a:xfrm>
            <a:off x="0" y="0"/>
            <a:ext cx="9144000" cy="6883400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0" y="0"/>
            <a:ext cx="9144000" cy="7048083"/>
          </a:xfrm>
          <a:prstGeom prst="rect">
            <a:avLst/>
          </a:prstGeom>
          <a:solidFill>
            <a:srgbClr val="CCECFF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Anticipación </a:t>
            </a:r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de </a:t>
            </a:r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fallas</a:t>
            </a:r>
          </a:p>
          <a:p>
            <a:pPr algn="ctr"/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en bombas de agua en Tanzania </a:t>
            </a:r>
          </a:p>
          <a:p>
            <a:pPr algn="ctr"/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para mejorar </a:t>
            </a:r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su </a:t>
            </a:r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mantención</a:t>
            </a: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6" name="5 Imagen" descr="Universidad-del-desarroll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282" y="214290"/>
            <a:ext cx="1814503" cy="181450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2143108" y="214290"/>
            <a:ext cx="571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Magister Data Science </a:t>
            </a:r>
          </a:p>
          <a:p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Taller </a:t>
            </a:r>
            <a:r>
              <a:rPr lang="es-CL" sz="2800" b="1" dirty="0">
                <a:solidFill>
                  <a:schemeClr val="bg1"/>
                </a:solidFill>
                <a:latin typeface="Arial Rounded MT Bold" pitchFamily="34" charset="0"/>
              </a:rPr>
              <a:t>de Proyecto </a:t>
            </a:r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Aplicado</a:t>
            </a:r>
          </a:p>
          <a:p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Prof. Loreto Bravo </a:t>
            </a:r>
            <a:endParaRPr lang="es-CL" sz="24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0" y="62150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smtClean="0">
                <a:solidFill>
                  <a:schemeClr val="bg1"/>
                </a:solidFill>
                <a:latin typeface="Arial Rounded MT Bold" pitchFamily="34" charset="0"/>
              </a:rPr>
              <a:t>José Pérez – Roy Barrera</a:t>
            </a:r>
            <a:endParaRPr lang="es-CL" sz="2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214546" y="3143248"/>
            <a:ext cx="4357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 smtClean="0">
                <a:solidFill>
                  <a:srgbClr val="002060"/>
                </a:solidFill>
                <a:latin typeface="Arial Rounded MT Bold" pitchFamily="34" charset="0"/>
              </a:rPr>
              <a:t>¡Bombea!</a:t>
            </a:r>
            <a:endParaRPr lang="es-CL" sz="6000" dirty="0">
              <a:solidFill>
                <a:srgbClr val="002060"/>
              </a:solidFill>
              <a:latin typeface="Arial Rounded MT Bold" pitchFamily="34" charset="0"/>
            </a:endParaRPr>
          </a:p>
        </p:txBody>
      </p:sp>
      <p:pic>
        <p:nvPicPr>
          <p:cNvPr id="19" name="Technotronic_Pump_Up_The_Jam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9429784" y="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5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4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0" grpId="0" build="allAtOnce" animBg="1"/>
      <p:bldP spid="9" grpId="0" build="allAtOnce"/>
      <p:bldP spid="9" grpI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5 Grupo"/>
          <p:cNvGrpSpPr/>
          <p:nvPr/>
        </p:nvGrpSpPr>
        <p:grpSpPr>
          <a:xfrm>
            <a:off x="0" y="-1"/>
            <a:ext cx="9144001" cy="6858001"/>
            <a:chOff x="0" y="-1"/>
            <a:chExt cx="9144001" cy="6858001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r="29358" b="5357"/>
            <a:stretch>
              <a:fillRect/>
            </a:stretch>
          </p:blipFill>
          <p:spPr bwMode="auto">
            <a:xfrm>
              <a:off x="0" y="-1"/>
              <a:ext cx="5500694" cy="4143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2" descr="https://cdn.worldcoo.com/campaigns/35e4657c-ea70-4472-8285-fce613b6aa2c/media/c245982b-b109-4ee9-99c4-a6dd28e48fdc.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45695" y="0"/>
              <a:ext cx="3698306" cy="2786058"/>
            </a:xfrm>
            <a:prstGeom prst="rect">
              <a:avLst/>
            </a:prstGeom>
            <a:noFill/>
          </p:spPr>
        </p:pic>
        <p:pic>
          <p:nvPicPr>
            <p:cNvPr id="1026" name="Picture 2" descr="Imagen relacionada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4112312"/>
              <a:ext cx="4857752" cy="2745688"/>
            </a:xfrm>
            <a:prstGeom prst="rect">
              <a:avLst/>
            </a:prstGeom>
            <a:noFill/>
          </p:spPr>
        </p:pic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23961" r="21861"/>
            <a:stretch>
              <a:fillRect/>
            </a:stretch>
          </p:blipFill>
          <p:spPr bwMode="auto">
            <a:xfrm>
              <a:off x="4786314" y="2500306"/>
              <a:ext cx="4357686" cy="4357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rai Jacobi of Nyakonge, Tanzania, right, by the new pump that brings water to her village.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313</Words>
  <Application>Microsoft Office PowerPoint</Application>
  <PresentationFormat>Presentación en pantalla (4:3)</PresentationFormat>
  <Paragraphs>90</Paragraphs>
  <Slides>7</Slides>
  <Notes>4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Barrera Richards, Roy Alberto</dc:creator>
  <cp:lastModifiedBy>Barrera Richards, Roy Alberto</cp:lastModifiedBy>
  <cp:revision>33</cp:revision>
  <dcterms:created xsi:type="dcterms:W3CDTF">2020-01-02T22:43:00Z</dcterms:created>
  <dcterms:modified xsi:type="dcterms:W3CDTF">2020-01-03T14:59:39Z</dcterms:modified>
</cp:coreProperties>
</file>